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20"/>
  </p:notesMasterIdLst>
  <p:sldIdLst>
    <p:sldId id="256" r:id="rId5"/>
    <p:sldId id="258" r:id="rId6"/>
    <p:sldId id="266" r:id="rId7"/>
    <p:sldId id="270" r:id="rId8"/>
    <p:sldId id="267" r:id="rId9"/>
    <p:sldId id="259" r:id="rId10"/>
    <p:sldId id="271" r:id="rId11"/>
    <p:sldId id="260" r:id="rId12"/>
    <p:sldId id="257" r:id="rId13"/>
    <p:sldId id="262" r:id="rId14"/>
    <p:sldId id="263" r:id="rId15"/>
    <p:sldId id="269" r:id="rId16"/>
    <p:sldId id="264" r:id="rId17"/>
    <p:sldId id="268" r:id="rId18"/>
    <p:sldId id="265"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C7239B98-C88A-4466-A966-FC9B64762ADC}"/>
    <pc:docChg chg="modSld">
      <pc:chgData name="Mariëlle  Huisman" userId="55be1199-5f3d-4c54-9c78-5059b7043508" providerId="ADAL" clId="{C7239B98-C88A-4466-A966-FC9B64762ADC}" dt="2020-11-19T14:43:51.598" v="104" actId="20577"/>
      <pc:docMkLst>
        <pc:docMk/>
      </pc:docMkLst>
      <pc:sldChg chg="modNotesTx">
        <pc:chgData name="Mariëlle  Huisman" userId="55be1199-5f3d-4c54-9c78-5059b7043508" providerId="ADAL" clId="{C7239B98-C88A-4466-A966-FC9B64762ADC}" dt="2020-11-19T14:43:51.598" v="104" actId="20577"/>
        <pc:sldMkLst>
          <pc:docMk/>
          <pc:sldMk cId="2622305865"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236E4-275E-4746-8228-A370D2969DE9}" type="datetimeFigureOut">
              <a:rPr lang="nl-NL" smtClean="0"/>
              <a:t>19-11-2020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A6A52-5D8B-4E77-8567-9016C3034491}" type="slidenum">
              <a:rPr lang="nl-NL" smtClean="0"/>
              <a:t>‹nr.›</a:t>
            </a:fld>
            <a:endParaRPr lang="nl-NL"/>
          </a:p>
        </p:txBody>
      </p:sp>
    </p:spTree>
    <p:extLst>
      <p:ext uri="{BB962C8B-B14F-4D97-AF65-F5344CB8AC3E}">
        <p14:creationId xmlns:p14="http://schemas.microsoft.com/office/powerpoint/2010/main" val="272216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neemt Associatiekaarten en </a:t>
            </a:r>
            <a:r>
              <a:rPr lang="nl-NL"/>
              <a:t>andere fotokaarten mee.</a:t>
            </a:r>
          </a:p>
        </p:txBody>
      </p:sp>
      <p:sp>
        <p:nvSpPr>
          <p:cNvPr id="4" name="Tijdelijke aanduiding voor dianummer 3"/>
          <p:cNvSpPr>
            <a:spLocks noGrp="1"/>
          </p:cNvSpPr>
          <p:nvPr>
            <p:ph type="sldNum" sz="quarter" idx="5"/>
          </p:nvPr>
        </p:nvSpPr>
        <p:spPr/>
        <p:txBody>
          <a:bodyPr/>
          <a:lstStyle/>
          <a:p>
            <a:fld id="{A8BA6A52-5D8B-4E77-8567-9016C3034491}" type="slidenum">
              <a:rPr lang="nl-NL" smtClean="0"/>
              <a:t>13</a:t>
            </a:fld>
            <a:endParaRPr lang="nl-NL"/>
          </a:p>
        </p:txBody>
      </p:sp>
    </p:spTree>
    <p:extLst>
      <p:ext uri="{BB962C8B-B14F-4D97-AF65-F5344CB8AC3E}">
        <p14:creationId xmlns:p14="http://schemas.microsoft.com/office/powerpoint/2010/main" val="29859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64064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831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46546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743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659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35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211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6544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8280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1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2892643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24" r:id="rId5"/>
    <p:sldLayoutId id="2147483718" r:id="rId6"/>
    <p:sldLayoutId id="2147483719" r:id="rId7"/>
    <p:sldLayoutId id="2147483720" r:id="rId8"/>
    <p:sldLayoutId id="2147483723" r:id="rId9"/>
    <p:sldLayoutId id="2147483721" r:id="rId10"/>
    <p:sldLayoutId id="214748372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maken.wikiwijs.nl/62318/Quick_Scan" TargetMode="External"/><Relationship Id="rId2" Type="http://schemas.openxmlformats.org/officeDocument/2006/relationships/image" Target="../media/image4.gif"/><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FA4006-9FD2-4BD5-B768-2457DA7E8F32}"/>
              </a:ext>
            </a:extLst>
          </p:cNvPr>
          <p:cNvPicPr>
            <a:picLocks noChangeAspect="1"/>
          </p:cNvPicPr>
          <p:nvPr/>
        </p:nvPicPr>
        <p:blipFill rotWithShape="1">
          <a:blip r:embed="rId2">
            <a:alphaModFix amt="50000"/>
          </a:blip>
          <a:srcRect r="-2" b="15603"/>
          <a:stretch/>
        </p:blipFill>
        <p:spPr>
          <a:xfrm>
            <a:off x="20" y="10"/>
            <a:ext cx="12191979" cy="6857990"/>
          </a:xfrm>
          <a:prstGeom prst="rect">
            <a:avLst/>
          </a:prstGeom>
        </p:spPr>
      </p:pic>
      <p:sp>
        <p:nvSpPr>
          <p:cNvPr id="11" name="Freeform: Shape 1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DA8736"/>
          </a:solidFill>
          <a:ln w="9525" cap="flat">
            <a:noFill/>
            <a:prstDash val="solid"/>
            <a:miter/>
          </a:ln>
        </p:spPr>
        <p:txBody>
          <a:bodyPr rtlCol="0" anchor="ctr"/>
          <a:lstStyle/>
          <a:p>
            <a:endParaRPr lang="en-US"/>
          </a:p>
        </p:txBody>
      </p:sp>
      <p:sp>
        <p:nvSpPr>
          <p:cNvPr id="2" name="Titel 1"/>
          <p:cNvSpPr>
            <a:spLocks noGrp="1"/>
          </p:cNvSpPr>
          <p:nvPr>
            <p:ph type="ctrTitle"/>
          </p:nvPr>
        </p:nvSpPr>
        <p:spPr>
          <a:xfrm>
            <a:off x="2066925" y="1731762"/>
            <a:ext cx="8058150" cy="2453841"/>
          </a:xfrm>
        </p:spPr>
        <p:txBody>
          <a:bodyPr>
            <a:normAutofit/>
          </a:bodyPr>
          <a:lstStyle/>
          <a:p>
            <a:pPr algn="ctr"/>
            <a:r>
              <a:rPr lang="de-DE" sz="8800" err="1"/>
              <a:t>Beeldend</a:t>
            </a:r>
          </a:p>
        </p:txBody>
      </p:sp>
      <p:sp>
        <p:nvSpPr>
          <p:cNvPr id="3" name="Ondertitel 2"/>
          <p:cNvSpPr>
            <a:spLocks noGrp="1"/>
          </p:cNvSpPr>
          <p:nvPr>
            <p:ph type="subTitle" idx="1"/>
          </p:nvPr>
        </p:nvSpPr>
        <p:spPr>
          <a:xfrm>
            <a:off x="3228975" y="4599432"/>
            <a:ext cx="5734051" cy="934593"/>
          </a:xfrm>
        </p:spPr>
        <p:txBody>
          <a:bodyPr vert="horz" lIns="91440" tIns="45720" rIns="91440" bIns="45720" rtlCol="0" anchor="t">
            <a:normAutofit/>
          </a:bodyPr>
          <a:lstStyle/>
          <a:p>
            <a:pPr algn="ctr"/>
            <a:r>
              <a:rPr lang="de-DE" sz="3200" dirty="0" err="1"/>
              <a:t>Les</a:t>
            </a:r>
            <a:r>
              <a:rPr lang="de-DE" sz="3200" dirty="0"/>
              <a:t> 2</a:t>
            </a:r>
          </a:p>
        </p:txBody>
      </p:sp>
      <p:sp>
        <p:nvSpPr>
          <p:cNvPr id="13"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4390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5917-5210-4E3E-B187-6BF0BF856330}"/>
              </a:ext>
            </a:extLst>
          </p:cNvPr>
          <p:cNvSpPr>
            <a:spLocks noGrp="1"/>
          </p:cNvSpPr>
          <p:nvPr>
            <p:ph type="title"/>
          </p:nvPr>
        </p:nvSpPr>
        <p:spPr>
          <a:xfrm>
            <a:off x="237931" y="1236141"/>
            <a:ext cx="4538472" cy="3429000"/>
          </a:xfrm>
        </p:spPr>
        <p:txBody>
          <a:bodyPr>
            <a:normAutofit/>
          </a:bodyPr>
          <a:lstStyle/>
          <a:p>
            <a:r>
              <a:rPr lang="nl-NL" sz="5400" dirty="0"/>
              <a:t>Taal &amp; Poëzie</a:t>
            </a:r>
            <a:br>
              <a:rPr lang="nl-NL" dirty="0"/>
            </a:br>
            <a:endParaRPr lang="nl-NL" dirty="0"/>
          </a:p>
        </p:txBody>
      </p:sp>
      <p:pic>
        <p:nvPicPr>
          <p:cNvPr id="18" name="Afbeelding 17">
            <a:extLst>
              <a:ext uri="{FF2B5EF4-FFF2-40B4-BE49-F238E27FC236}">
                <a16:creationId xmlns:a16="http://schemas.microsoft.com/office/drawing/2014/main" id="{2B4212E1-3BB0-411E-86AD-A54B13C5EF95}"/>
              </a:ext>
            </a:extLst>
          </p:cNvPr>
          <p:cNvPicPr>
            <a:picLocks noChangeAspect="1"/>
          </p:cNvPicPr>
          <p:nvPr/>
        </p:nvPicPr>
        <p:blipFill>
          <a:blip r:embed="rId2"/>
          <a:stretch>
            <a:fillRect/>
          </a:stretch>
        </p:blipFill>
        <p:spPr>
          <a:xfrm>
            <a:off x="6249257" y="51318"/>
            <a:ext cx="5013078" cy="6755363"/>
          </a:xfrm>
          <a:prstGeom prst="rect">
            <a:avLst/>
          </a:prstGeom>
        </p:spPr>
      </p:pic>
    </p:spTree>
    <p:extLst>
      <p:ext uri="{BB962C8B-B14F-4D97-AF65-F5344CB8AC3E}">
        <p14:creationId xmlns:p14="http://schemas.microsoft.com/office/powerpoint/2010/main" val="198395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81825-6324-418F-9B2C-94781FFBF654}"/>
              </a:ext>
            </a:extLst>
          </p:cNvPr>
          <p:cNvSpPr>
            <a:spLocks noGrp="1"/>
          </p:cNvSpPr>
          <p:nvPr>
            <p:ph type="ctrTitle"/>
          </p:nvPr>
        </p:nvSpPr>
        <p:spPr>
          <a:xfrm>
            <a:off x="838200" y="1122362"/>
            <a:ext cx="6281928" cy="4135437"/>
          </a:xfrm>
        </p:spPr>
        <p:txBody>
          <a:bodyPr>
            <a:normAutofit/>
          </a:bodyPr>
          <a:lstStyle/>
          <a:p>
            <a:r>
              <a:rPr lang="nl-NL" sz="8800" dirty="0"/>
              <a:t>Doel van de opdracht:</a:t>
            </a:r>
          </a:p>
        </p:txBody>
      </p:sp>
      <p:sp>
        <p:nvSpPr>
          <p:cNvPr id="11"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DA8736"/>
          </a:solidFill>
          <a:ln w="57150">
            <a:solidFill>
              <a:srgbClr val="DA8736"/>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B3516A6-ECC8-4FBC-8B20-1DBA6DA8F8BF}"/>
              </a:ext>
            </a:extLst>
          </p:cNvPr>
          <p:cNvSpPr>
            <a:spLocks noGrp="1"/>
          </p:cNvSpPr>
          <p:nvPr>
            <p:ph type="subTitle" idx="1"/>
          </p:nvPr>
        </p:nvSpPr>
        <p:spPr>
          <a:xfrm>
            <a:off x="7958326" y="1776917"/>
            <a:ext cx="3200400" cy="3850919"/>
          </a:xfrm>
        </p:spPr>
        <p:txBody>
          <a:bodyPr vert="horz" lIns="91440" tIns="45720" rIns="91440" bIns="45720" rtlCol="0" anchor="b">
            <a:noAutofit/>
          </a:bodyPr>
          <a:lstStyle/>
          <a:p>
            <a:r>
              <a:rPr lang="nl-NL" sz="3600" dirty="0">
                <a:solidFill>
                  <a:schemeClr val="bg1"/>
                </a:solidFill>
              </a:rPr>
              <a:t>-Oefenen met improviseren</a:t>
            </a:r>
          </a:p>
          <a:p>
            <a:r>
              <a:rPr lang="nl-NL" sz="3600" dirty="0">
                <a:solidFill>
                  <a:schemeClr val="bg1"/>
                </a:solidFill>
              </a:rPr>
              <a:t>-Oefenen met associëren</a:t>
            </a:r>
          </a:p>
          <a:p>
            <a:r>
              <a:rPr lang="nl-NL" sz="3600" dirty="0">
                <a:solidFill>
                  <a:schemeClr val="bg1"/>
                </a:solidFill>
              </a:rPr>
              <a:t>-Samen spelen met taal</a:t>
            </a:r>
          </a:p>
          <a:p>
            <a:r>
              <a:rPr lang="nl-NL" sz="3600" dirty="0">
                <a:solidFill>
                  <a:schemeClr val="bg1"/>
                </a:solidFill>
              </a:rPr>
              <a:t>-Samenwerken</a:t>
            </a:r>
          </a:p>
          <a:p>
            <a:endParaRPr lang="nl-NL" sz="6000" dirty="0">
              <a:solidFill>
                <a:schemeClr val="bg1"/>
              </a:solidFill>
            </a:endParaRPr>
          </a:p>
        </p:txBody>
      </p:sp>
      <p:sp>
        <p:nvSpPr>
          <p:cNvPr id="16" name="Rectangle 6">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27432"/>
          </a:xfrm>
          <a:custGeom>
            <a:avLst/>
            <a:gdLst>
              <a:gd name="connsiteX0" fmla="*/ 0 w 6281928"/>
              <a:gd name="connsiteY0" fmla="*/ 0 h 27432"/>
              <a:gd name="connsiteX1" fmla="*/ 572353 w 6281928"/>
              <a:gd name="connsiteY1" fmla="*/ 0 h 27432"/>
              <a:gd name="connsiteX2" fmla="*/ 1207526 w 6281928"/>
              <a:gd name="connsiteY2" fmla="*/ 0 h 27432"/>
              <a:gd name="connsiteX3" fmla="*/ 1779880 w 6281928"/>
              <a:gd name="connsiteY3" fmla="*/ 0 h 27432"/>
              <a:gd name="connsiteX4" fmla="*/ 2540691 w 6281928"/>
              <a:gd name="connsiteY4" fmla="*/ 0 h 27432"/>
              <a:gd name="connsiteX5" fmla="*/ 3238683 w 6281928"/>
              <a:gd name="connsiteY5" fmla="*/ 0 h 27432"/>
              <a:gd name="connsiteX6" fmla="*/ 3936675 w 6281928"/>
              <a:gd name="connsiteY6" fmla="*/ 0 h 27432"/>
              <a:gd name="connsiteX7" fmla="*/ 4760305 w 6281928"/>
              <a:gd name="connsiteY7" fmla="*/ 0 h 27432"/>
              <a:gd name="connsiteX8" fmla="*/ 5521117 w 6281928"/>
              <a:gd name="connsiteY8" fmla="*/ 0 h 27432"/>
              <a:gd name="connsiteX9" fmla="*/ 6281928 w 6281928"/>
              <a:gd name="connsiteY9" fmla="*/ 0 h 27432"/>
              <a:gd name="connsiteX10" fmla="*/ 6281928 w 6281928"/>
              <a:gd name="connsiteY10" fmla="*/ 27432 h 27432"/>
              <a:gd name="connsiteX11" fmla="*/ 5772394 w 6281928"/>
              <a:gd name="connsiteY11" fmla="*/ 27432 h 27432"/>
              <a:gd name="connsiteX12" fmla="*/ 5200040 w 6281928"/>
              <a:gd name="connsiteY12" fmla="*/ 27432 h 27432"/>
              <a:gd name="connsiteX13" fmla="*/ 4439229 w 6281928"/>
              <a:gd name="connsiteY13" fmla="*/ 27432 h 27432"/>
              <a:gd name="connsiteX14" fmla="*/ 3615599 w 6281928"/>
              <a:gd name="connsiteY14" fmla="*/ 27432 h 27432"/>
              <a:gd name="connsiteX15" fmla="*/ 2980426 w 6281928"/>
              <a:gd name="connsiteY15" fmla="*/ 27432 h 27432"/>
              <a:gd name="connsiteX16" fmla="*/ 2156795 w 6281928"/>
              <a:gd name="connsiteY16" fmla="*/ 27432 h 27432"/>
              <a:gd name="connsiteX17" fmla="*/ 1584442 w 6281928"/>
              <a:gd name="connsiteY17" fmla="*/ 27432 h 27432"/>
              <a:gd name="connsiteX18" fmla="*/ 1074908 w 6281928"/>
              <a:gd name="connsiteY18" fmla="*/ 27432 h 27432"/>
              <a:gd name="connsiteX19" fmla="*/ 0 w 6281928"/>
              <a:gd name="connsiteY19" fmla="*/ 27432 h 27432"/>
              <a:gd name="connsiteX20" fmla="*/ 0 w 6281928"/>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27432"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w="6281928" h="27432"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rgbClr val="DA8736"/>
          </a:solidFill>
          <a:ln w="41275"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31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5917-5210-4E3E-B187-6BF0BF856330}"/>
              </a:ext>
            </a:extLst>
          </p:cNvPr>
          <p:cNvSpPr>
            <a:spLocks noGrp="1"/>
          </p:cNvSpPr>
          <p:nvPr>
            <p:ph type="title"/>
          </p:nvPr>
        </p:nvSpPr>
        <p:spPr>
          <a:xfrm>
            <a:off x="835152" y="2029935"/>
            <a:ext cx="4538472" cy="3429000"/>
          </a:xfrm>
        </p:spPr>
        <p:txBody>
          <a:bodyPr>
            <a:normAutofit/>
          </a:bodyPr>
          <a:lstStyle/>
          <a:p>
            <a:r>
              <a:rPr lang="nl-NL" dirty="0"/>
              <a:t>In groepjes ga je aan de slag!</a:t>
            </a:r>
          </a:p>
        </p:txBody>
      </p:sp>
      <p:pic>
        <p:nvPicPr>
          <p:cNvPr id="3" name="Afbeelding 2">
            <a:extLst>
              <a:ext uri="{FF2B5EF4-FFF2-40B4-BE49-F238E27FC236}">
                <a16:creationId xmlns:a16="http://schemas.microsoft.com/office/drawing/2014/main" id="{70755B5F-B8C1-4A10-81F9-8FC9B1E2ED8D}"/>
              </a:ext>
            </a:extLst>
          </p:cNvPr>
          <p:cNvPicPr>
            <a:picLocks noChangeAspect="1"/>
          </p:cNvPicPr>
          <p:nvPr/>
        </p:nvPicPr>
        <p:blipFill>
          <a:blip r:embed="rId2"/>
          <a:stretch>
            <a:fillRect/>
          </a:stretch>
        </p:blipFill>
        <p:spPr>
          <a:xfrm>
            <a:off x="5373624" y="1295930"/>
            <a:ext cx="6055416" cy="4029604"/>
          </a:xfrm>
          <a:prstGeom prst="rect">
            <a:avLst/>
          </a:prstGeom>
        </p:spPr>
      </p:pic>
    </p:spTree>
    <p:extLst>
      <p:ext uri="{BB962C8B-B14F-4D97-AF65-F5344CB8AC3E}">
        <p14:creationId xmlns:p14="http://schemas.microsoft.com/office/powerpoint/2010/main" val="185117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8"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CD1F5-2AE3-49D0-907F-27CEDB974B6C}"/>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5800" dirty="0"/>
              <a:t>1 </a:t>
            </a:r>
            <a:r>
              <a:rPr lang="en-US" sz="5800" dirty="0" err="1"/>
              <a:t>Kies</a:t>
            </a:r>
            <a:r>
              <a:rPr lang="en-US" sz="5800" dirty="0"/>
              <a:t> </a:t>
            </a:r>
            <a:r>
              <a:rPr lang="en-US" sz="5800" dirty="0" err="1"/>
              <a:t>een</a:t>
            </a:r>
            <a:r>
              <a:rPr lang="en-US" sz="5800" dirty="0"/>
              <a:t> </a:t>
            </a:r>
            <a:r>
              <a:rPr lang="en-US" sz="5800" dirty="0" err="1"/>
              <a:t>kaart</a:t>
            </a:r>
            <a:r>
              <a:rPr lang="en-US" sz="5800" dirty="0"/>
              <a:t> op </a:t>
            </a:r>
            <a:r>
              <a:rPr lang="en-US" sz="5800" dirty="0" err="1"/>
              <a:t>intuitie</a:t>
            </a:r>
            <a:endParaRPr lang="en-US" sz="5800" dirty="0"/>
          </a:p>
        </p:txBody>
      </p:sp>
      <p:sp>
        <p:nvSpPr>
          <p:cNvPr id="4" name="Text Placeholder 3">
            <a:extLst>
              <a:ext uri="{FF2B5EF4-FFF2-40B4-BE49-F238E27FC236}">
                <a16:creationId xmlns:a16="http://schemas.microsoft.com/office/drawing/2014/main" id="{6227B366-8C44-439A-98A2-91CC810F2D64}"/>
              </a:ext>
            </a:extLst>
          </p:cNvPr>
          <p:cNvSpPr>
            <a:spLocks noGrp="1"/>
          </p:cNvSpPr>
          <p:nvPr>
            <p:ph type="body" sz="half" idx="2"/>
          </p:nvPr>
        </p:nvSpPr>
        <p:spPr>
          <a:xfrm>
            <a:off x="638882" y="4631161"/>
            <a:ext cx="3571810" cy="1559327"/>
          </a:xfrm>
        </p:spPr>
        <p:txBody>
          <a:bodyPr vert="horz" lIns="91440" tIns="45720" rIns="91440" bIns="45720" rtlCol="0" anchor="t">
            <a:normAutofit fontScale="92500" lnSpcReduction="20000"/>
          </a:bodyPr>
          <a:lstStyle/>
          <a:p>
            <a:r>
              <a:rPr lang="en-US" sz="2800" dirty="0" err="1"/>
              <a:t>Samen</a:t>
            </a:r>
            <a:r>
              <a:rPr lang="en-US" sz="2800" dirty="0"/>
              <a:t> met je </a:t>
            </a:r>
            <a:r>
              <a:rPr lang="en-US" sz="2800" dirty="0" err="1"/>
              <a:t>groepsleden</a:t>
            </a:r>
            <a:r>
              <a:rPr lang="en-US" sz="2800" dirty="0"/>
              <a:t> </a:t>
            </a:r>
            <a:r>
              <a:rPr lang="en-US" sz="2800" dirty="0" err="1"/>
              <a:t>maken</a:t>
            </a:r>
            <a:r>
              <a:rPr lang="en-US" sz="2800" dirty="0"/>
              <a:t> </a:t>
            </a:r>
            <a:r>
              <a:rPr lang="en-US" sz="2800" dirty="0" err="1"/>
              <a:t>jullie</a:t>
            </a:r>
            <a:r>
              <a:rPr lang="en-US" sz="2800" dirty="0"/>
              <a:t> </a:t>
            </a:r>
            <a:r>
              <a:rPr lang="en-US" sz="2800" dirty="0" err="1"/>
              <a:t>een</a:t>
            </a:r>
            <a:r>
              <a:rPr lang="en-US" sz="2800" dirty="0"/>
              <a:t> </a:t>
            </a:r>
            <a:r>
              <a:rPr lang="en-US" sz="2800" dirty="0" err="1"/>
              <a:t>gedicht</a:t>
            </a:r>
            <a:r>
              <a:rPr lang="en-US" sz="2800" dirty="0"/>
              <a:t> over de </a:t>
            </a:r>
            <a:r>
              <a:rPr lang="en-US" sz="2800" dirty="0" err="1"/>
              <a:t>gezamenlijke</a:t>
            </a:r>
            <a:r>
              <a:rPr lang="en-US" sz="2800" dirty="0"/>
              <a:t> </a:t>
            </a:r>
            <a:r>
              <a:rPr lang="en-US" sz="2800" dirty="0" err="1"/>
              <a:t>kaarten</a:t>
            </a:r>
            <a:r>
              <a:rPr lang="en-US" sz="2800" dirty="0"/>
              <a:t>. </a:t>
            </a:r>
            <a:r>
              <a:rPr lang="en-US" sz="2800" dirty="0" err="1"/>
              <a:t>Dit</a:t>
            </a:r>
            <a:r>
              <a:rPr lang="en-US" sz="2800" dirty="0"/>
              <a:t> doe je </a:t>
            </a:r>
            <a:r>
              <a:rPr lang="en-US" sz="2800" dirty="0" err="1"/>
              <a:t>aan</a:t>
            </a:r>
            <a:r>
              <a:rPr lang="en-US" sz="2800" dirty="0"/>
              <a:t> de hand van </a:t>
            </a:r>
            <a:r>
              <a:rPr lang="en-US" sz="2800" dirty="0" err="1"/>
              <a:t>een</a:t>
            </a:r>
            <a:r>
              <a:rPr lang="en-US" sz="2800" dirty="0"/>
              <a:t> </a:t>
            </a:r>
            <a:r>
              <a:rPr lang="en-US" sz="2800" dirty="0" err="1"/>
              <a:t>zogeheten</a:t>
            </a:r>
            <a:r>
              <a:rPr lang="en-US" sz="2800" dirty="0"/>
              <a:t> ‘KWATRIJN’</a:t>
            </a:r>
          </a:p>
        </p:txBody>
      </p:sp>
      <p:sp>
        <p:nvSpPr>
          <p:cNvPr id="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Tijdelijke aanduiding voor afbeelding 9">
            <a:extLst>
              <a:ext uri="{FF2B5EF4-FFF2-40B4-BE49-F238E27FC236}">
                <a16:creationId xmlns:a16="http://schemas.microsoft.com/office/drawing/2014/main" id="{8F977784-662D-40F5-9290-9B61B46811DA}"/>
              </a:ext>
            </a:extLst>
          </p:cNvPr>
          <p:cNvPicPr>
            <a:picLocks noGrp="1" noChangeAspect="1"/>
          </p:cNvPicPr>
          <p:nvPr>
            <p:ph type="pic" idx="1"/>
          </p:nvPr>
        </p:nvPicPr>
        <p:blipFill>
          <a:blip r:embed="rId3"/>
          <a:srcRect l="19080" r="19080"/>
          <a:stretch>
            <a:fillRect/>
          </a:stretch>
        </p:blipFill>
        <p:spPr>
          <a:prstGeom prst="rect">
            <a:avLst/>
          </a:prstGeom>
        </p:spPr>
      </p:pic>
    </p:spTree>
    <p:extLst>
      <p:ext uri="{BB962C8B-B14F-4D97-AF65-F5344CB8AC3E}">
        <p14:creationId xmlns:p14="http://schemas.microsoft.com/office/powerpoint/2010/main" val="262230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A873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2C81E55-6133-4DF4-831D-85866593F477}"/>
              </a:ext>
            </a:extLst>
          </p:cNvPr>
          <p:cNvSpPr>
            <a:spLocks noGrp="1"/>
          </p:cNvSpPr>
          <p:nvPr>
            <p:ph type="title"/>
          </p:nvPr>
        </p:nvSpPr>
        <p:spPr>
          <a:xfrm>
            <a:off x="6984381" y="3503325"/>
            <a:ext cx="3971495" cy="1866748"/>
          </a:xfrm>
        </p:spPr>
        <p:txBody>
          <a:bodyPr vert="horz" lIns="91440" tIns="45720" rIns="91440" bIns="45720" rtlCol="0" anchor="b">
            <a:normAutofit fontScale="90000"/>
          </a:bodyPr>
          <a:lstStyle/>
          <a:p>
            <a:pPr algn="ctr">
              <a:lnSpc>
                <a:spcPct val="90000"/>
              </a:lnSpc>
            </a:pPr>
            <a:r>
              <a:rPr lang="en-US" sz="4100" dirty="0">
                <a:solidFill>
                  <a:srgbClr val="FFFFFF"/>
                </a:solidFill>
              </a:rPr>
              <a:t>KWATRIJN</a:t>
            </a:r>
            <a:br>
              <a:rPr lang="en-US" sz="4100" dirty="0">
                <a:solidFill>
                  <a:srgbClr val="FFFFFF"/>
                </a:solidFill>
              </a:rPr>
            </a:br>
            <a:r>
              <a:rPr lang="en-US" sz="4100" dirty="0">
                <a:solidFill>
                  <a:srgbClr val="FFFFFF"/>
                </a:solidFill>
              </a:rPr>
              <a:t>4 regels</a:t>
            </a:r>
            <a:br>
              <a:rPr lang="en-US" sz="4100" dirty="0">
                <a:solidFill>
                  <a:srgbClr val="FFFFFF"/>
                </a:solidFill>
              </a:rPr>
            </a:br>
            <a:r>
              <a:rPr lang="en-US" sz="4100" dirty="0">
                <a:solidFill>
                  <a:srgbClr val="FFFFFF"/>
                </a:solidFill>
              </a:rPr>
              <a:t>ABAB </a:t>
            </a:r>
            <a:br>
              <a:rPr lang="en-US" sz="4100" dirty="0">
                <a:solidFill>
                  <a:srgbClr val="FFFFFF"/>
                </a:solidFill>
              </a:rPr>
            </a:br>
            <a:br>
              <a:rPr lang="en-US" sz="4100" dirty="0"/>
            </a:br>
            <a:endParaRPr lang="en-US" sz="4100" dirty="0">
              <a:solidFill>
                <a:srgbClr val="FFFFFF"/>
              </a:solidFill>
            </a:endParaRP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0250124E-1FBB-4D2B-8EC3-DC1E8553DD78}"/>
              </a:ext>
            </a:extLst>
          </p:cNvPr>
          <p:cNvSpPr/>
          <p:nvPr/>
        </p:nvSpPr>
        <p:spPr>
          <a:xfrm>
            <a:off x="101567" y="1099824"/>
            <a:ext cx="7753982" cy="461665"/>
          </a:xfrm>
          <a:prstGeom prst="rect">
            <a:avLst/>
          </a:prstGeom>
        </p:spPr>
        <p:txBody>
          <a:bodyPr wrap="none">
            <a:spAutoFit/>
          </a:bodyPr>
          <a:lstStyle/>
          <a:p>
            <a:r>
              <a:rPr lang="nl-NL" sz="2400" b="1" dirty="0"/>
              <a:t>Een kwatrijn is een gedicht of een strofe in een gedicht van vier regels en met meestal twee rijmklanken</a:t>
            </a:r>
            <a:r>
              <a:rPr lang="nl-NL" dirty="0"/>
              <a:t>.</a:t>
            </a:r>
          </a:p>
        </p:txBody>
      </p:sp>
      <p:pic>
        <p:nvPicPr>
          <p:cNvPr id="6" name="Afbeelding 5">
            <a:extLst>
              <a:ext uri="{FF2B5EF4-FFF2-40B4-BE49-F238E27FC236}">
                <a16:creationId xmlns:a16="http://schemas.microsoft.com/office/drawing/2014/main" id="{06F23C25-8B2F-4E2D-AAE5-16D4CC25D9C5}"/>
              </a:ext>
            </a:extLst>
          </p:cNvPr>
          <p:cNvPicPr>
            <a:picLocks noChangeAspect="1"/>
          </p:cNvPicPr>
          <p:nvPr/>
        </p:nvPicPr>
        <p:blipFill>
          <a:blip r:embed="rId2"/>
          <a:stretch>
            <a:fillRect/>
          </a:stretch>
        </p:blipFill>
        <p:spPr>
          <a:xfrm>
            <a:off x="643466" y="1902325"/>
            <a:ext cx="5241235" cy="2861990"/>
          </a:xfrm>
          <a:prstGeom prst="rect">
            <a:avLst/>
          </a:prstGeom>
        </p:spPr>
      </p:pic>
    </p:spTree>
    <p:extLst>
      <p:ext uri="{BB962C8B-B14F-4D97-AF65-F5344CB8AC3E}">
        <p14:creationId xmlns:p14="http://schemas.microsoft.com/office/powerpoint/2010/main" val="163644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E7E35-9642-4999-8287-E5686CC89E2E}"/>
              </a:ext>
            </a:extLst>
          </p:cNvPr>
          <p:cNvSpPr>
            <a:spLocks noGrp="1"/>
          </p:cNvSpPr>
          <p:nvPr>
            <p:ph type="ctrTitle"/>
          </p:nvPr>
        </p:nvSpPr>
        <p:spPr>
          <a:xfrm>
            <a:off x="838200" y="451381"/>
            <a:ext cx="10512552" cy="4066540"/>
          </a:xfrm>
        </p:spPr>
        <p:txBody>
          <a:bodyPr anchor="b">
            <a:normAutofit/>
          </a:bodyPr>
          <a:lstStyle/>
          <a:p>
            <a:r>
              <a:rPr lang="nl-NL" sz="4000" dirty="0">
                <a:solidFill>
                  <a:srgbClr val="DA8736"/>
                </a:solidFill>
              </a:rPr>
              <a:t>HET GEZAMENLIJKE GEDICHT SCHRIJF OF DRUK JE ZO MOOI MOGEIJK OP EEN A3 PAPIER. </a:t>
            </a:r>
            <a:br>
              <a:rPr lang="nl-NL" sz="4000" dirty="0">
                <a:solidFill>
                  <a:srgbClr val="DA8736"/>
                </a:solidFill>
              </a:rPr>
            </a:br>
            <a:r>
              <a:rPr lang="nl-NL" sz="4000" dirty="0">
                <a:solidFill>
                  <a:srgbClr val="DA8736"/>
                </a:solidFill>
              </a:rPr>
              <a:t>DE ACHTERGROND BEWERK JE OOK OP EEN CREACTIEVE MANIER MET BIJV KLEUR, VERF, FOLIE ETC.</a:t>
            </a:r>
          </a:p>
        </p:txBody>
      </p:sp>
      <p:sp>
        <p:nvSpPr>
          <p:cNvPr id="3" name="Subtitle 2">
            <a:extLst>
              <a:ext uri="{FF2B5EF4-FFF2-40B4-BE49-F238E27FC236}">
                <a16:creationId xmlns:a16="http://schemas.microsoft.com/office/drawing/2014/main" id="{0302FBF0-5A55-4928-85B3-035E8D9660C6}"/>
              </a:ext>
            </a:extLst>
          </p:cNvPr>
          <p:cNvSpPr>
            <a:spLocks noGrp="1"/>
          </p:cNvSpPr>
          <p:nvPr>
            <p:ph type="subTitle" idx="1"/>
          </p:nvPr>
        </p:nvSpPr>
        <p:spPr>
          <a:xfrm>
            <a:off x="838199" y="4983276"/>
            <a:ext cx="10512552" cy="1126680"/>
          </a:xfrm>
        </p:spPr>
        <p:txBody>
          <a:bodyPr vert="horz" lIns="91440" tIns="45720" rIns="91440" bIns="45720" rtlCol="0">
            <a:noAutofit/>
          </a:bodyPr>
          <a:lstStyle/>
          <a:p>
            <a:r>
              <a:rPr lang="nl-NL" sz="9600" dirty="0"/>
              <a:t>      PRESENTEREN AAN DE GROEP</a:t>
            </a:r>
          </a:p>
        </p:txBody>
      </p:sp>
      <p:sp>
        <p:nvSpPr>
          <p:cNvPr id="10"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jl: rechts 3">
            <a:extLst>
              <a:ext uri="{FF2B5EF4-FFF2-40B4-BE49-F238E27FC236}">
                <a16:creationId xmlns:a16="http://schemas.microsoft.com/office/drawing/2014/main" id="{93C2E020-A85B-43DD-AE85-59851F7B252B}"/>
              </a:ext>
            </a:extLst>
          </p:cNvPr>
          <p:cNvSpPr/>
          <p:nvPr/>
        </p:nvSpPr>
        <p:spPr>
          <a:xfrm>
            <a:off x="581663" y="5546616"/>
            <a:ext cx="1492898" cy="527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015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5" descr="Heldere gele ballonnen">
            <a:extLst>
              <a:ext uri="{FF2B5EF4-FFF2-40B4-BE49-F238E27FC236}">
                <a16:creationId xmlns:a16="http://schemas.microsoft.com/office/drawing/2014/main" id="{00AAE25B-5C4D-4F7C-BE88-703C89452DA3}"/>
              </a:ext>
            </a:extLst>
          </p:cNvPr>
          <p:cNvPicPr>
            <a:picLocks noGrp="1" noChangeAspect="1"/>
          </p:cNvPicPr>
          <p:nvPr>
            <p:ph sz="half" idx="4294967295"/>
          </p:nvPr>
        </p:nvPicPr>
        <p:blipFill rotWithShape="1">
          <a:blip r:embed="rId2">
            <a:alphaModFix amt="90000"/>
          </a:blip>
          <a:srcRect t="7374" r="-1" b="8334"/>
          <a:stretch/>
        </p:blipFill>
        <p:spPr>
          <a:xfrm>
            <a:off x="0" y="0"/>
            <a:ext cx="12188825" cy="6858000"/>
          </a:xfrm>
          <a:prstGeom prst="rect">
            <a:avLst/>
          </a:prstGeom>
        </p:spPr>
      </p:pic>
      <p:sp>
        <p:nvSpPr>
          <p:cNvPr id="8" name="Freeform: Shape 11">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A873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D48F927-E22F-40E7-8B14-2E24DEFE1773}"/>
              </a:ext>
            </a:extLst>
          </p:cNvPr>
          <p:cNvSpPr>
            <a:spLocks noGrp="1"/>
          </p:cNvSpPr>
          <p:nvPr>
            <p:ph type="title"/>
          </p:nvPr>
        </p:nvSpPr>
        <p:spPr>
          <a:xfrm>
            <a:off x="6196262" y="1407694"/>
            <a:ext cx="4511843" cy="1564106"/>
          </a:xfrm>
        </p:spPr>
        <p:txBody>
          <a:bodyPr vert="horz" lIns="91440" tIns="45720" rIns="91440" bIns="45720" rtlCol="0" anchor="b">
            <a:normAutofit/>
          </a:bodyPr>
          <a:lstStyle/>
          <a:p>
            <a:pPr>
              <a:lnSpc>
                <a:spcPct val="90000"/>
              </a:lnSpc>
            </a:pPr>
            <a:r>
              <a:rPr lang="en-US" sz="5100">
                <a:solidFill>
                  <a:srgbClr val="FBF9F6"/>
                </a:solidFill>
              </a:rPr>
              <a:t>Planning voor vandaag:</a:t>
            </a:r>
          </a:p>
        </p:txBody>
      </p:sp>
      <p:sp>
        <p:nvSpPr>
          <p:cNvPr id="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BA5D96-EE2C-4EBF-B8F0-A8320DE92A20}"/>
              </a:ext>
            </a:extLst>
          </p:cNvPr>
          <p:cNvSpPr>
            <a:spLocks noGrp="1"/>
          </p:cNvSpPr>
          <p:nvPr>
            <p:ph idx="1"/>
          </p:nvPr>
        </p:nvSpPr>
        <p:spPr>
          <a:xfrm>
            <a:off x="6802170" y="2759212"/>
            <a:ext cx="4748143" cy="3047337"/>
          </a:xfrm>
        </p:spPr>
        <p:txBody>
          <a:bodyPr vert="horz" lIns="91440" tIns="45720" rIns="91440" bIns="45720" rtlCol="0" anchor="t">
            <a:normAutofit fontScale="92500" lnSpcReduction="20000"/>
          </a:bodyPr>
          <a:lstStyle/>
          <a:p>
            <a:pPr>
              <a:lnSpc>
                <a:spcPct val="100000"/>
              </a:lnSpc>
            </a:pPr>
            <a:endParaRPr lang="en-US" sz="2600" dirty="0">
              <a:solidFill>
                <a:srgbClr val="FBF9F6"/>
              </a:solidFill>
            </a:endParaRPr>
          </a:p>
          <a:p>
            <a:pPr>
              <a:lnSpc>
                <a:spcPct val="100000"/>
              </a:lnSpc>
            </a:pPr>
            <a:r>
              <a:rPr lang="en-US" sz="4300" b="1" dirty="0">
                <a:solidFill>
                  <a:srgbClr val="FBF9F6"/>
                </a:solidFill>
              </a:rPr>
              <a:t>Welkom + A&amp;A</a:t>
            </a:r>
          </a:p>
          <a:p>
            <a:pPr>
              <a:lnSpc>
                <a:spcPct val="100000"/>
              </a:lnSpc>
            </a:pPr>
            <a:r>
              <a:rPr lang="en-US" sz="4300" b="1" dirty="0" err="1">
                <a:solidFill>
                  <a:srgbClr val="FBF9F6"/>
                </a:solidFill>
              </a:rPr>
              <a:t>Terugblik</a:t>
            </a:r>
            <a:r>
              <a:rPr lang="en-US" sz="4300" b="1" dirty="0">
                <a:solidFill>
                  <a:srgbClr val="FBF9F6"/>
                </a:solidFill>
              </a:rPr>
              <a:t>: </a:t>
            </a:r>
            <a:r>
              <a:rPr lang="en-US" sz="4300" b="1" dirty="0" err="1">
                <a:solidFill>
                  <a:srgbClr val="FBF9F6"/>
                </a:solidFill>
              </a:rPr>
              <a:t>Reflecteren</a:t>
            </a:r>
            <a:endParaRPr lang="en-US" sz="4300" b="1" dirty="0">
              <a:solidFill>
                <a:srgbClr val="FBF9F6"/>
              </a:solidFill>
            </a:endParaRPr>
          </a:p>
          <a:p>
            <a:pPr>
              <a:lnSpc>
                <a:spcPct val="100000"/>
              </a:lnSpc>
            </a:pPr>
            <a:r>
              <a:rPr lang="en-US" sz="4300" b="1" dirty="0" err="1">
                <a:solidFill>
                  <a:srgbClr val="FBF9F6"/>
                </a:solidFill>
              </a:rPr>
              <a:t>Taal-poezie-opdracht</a:t>
            </a:r>
            <a:endParaRPr lang="en-US" sz="4300" b="1" dirty="0">
              <a:solidFill>
                <a:srgbClr val="FBF9F6"/>
              </a:solidFill>
            </a:endParaRPr>
          </a:p>
          <a:p>
            <a:pPr>
              <a:lnSpc>
                <a:spcPct val="100000"/>
              </a:lnSpc>
            </a:pPr>
            <a:r>
              <a:rPr lang="en-US" sz="4300" b="1" dirty="0" err="1">
                <a:solidFill>
                  <a:srgbClr val="FBF9F6"/>
                </a:solidFill>
              </a:rPr>
              <a:t>Afsluiting</a:t>
            </a:r>
            <a:endParaRPr lang="en-US" sz="4300" b="1" dirty="0">
              <a:solidFill>
                <a:srgbClr val="FBF9F6"/>
              </a:solidFill>
            </a:endParaRPr>
          </a:p>
          <a:p>
            <a:pPr>
              <a:lnSpc>
                <a:spcPct val="100000"/>
              </a:lnSpc>
            </a:pPr>
            <a:endParaRPr lang="en-US" sz="2600" dirty="0">
              <a:solidFill>
                <a:srgbClr val="FBF9F6"/>
              </a:solidFill>
            </a:endParaRPr>
          </a:p>
        </p:txBody>
      </p:sp>
    </p:spTree>
    <p:extLst>
      <p:ext uri="{BB962C8B-B14F-4D97-AF65-F5344CB8AC3E}">
        <p14:creationId xmlns:p14="http://schemas.microsoft.com/office/powerpoint/2010/main" val="10061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6" descr="Een aantal opgeheven handen van mensen die een vraag willen beantwoorden">
            <a:extLst>
              <a:ext uri="{FF2B5EF4-FFF2-40B4-BE49-F238E27FC236}">
                <a16:creationId xmlns:a16="http://schemas.microsoft.com/office/drawing/2014/main" id="{BC163CDD-7BB5-4AC4-8122-1AA32AD05A92}"/>
              </a:ext>
            </a:extLst>
          </p:cNvPr>
          <p:cNvPicPr>
            <a:picLocks noGrp="1" noChangeAspect="1"/>
          </p:cNvPicPr>
          <p:nvPr>
            <p:ph sz="half" idx="4294967295"/>
          </p:nvPr>
        </p:nvPicPr>
        <p:blipFill rotWithShape="1">
          <a:blip r:embed="rId2">
            <a:alphaModFix amt="50000"/>
          </a:blip>
          <a:srcRect t="3115" r="-1" b="12593"/>
          <a:stretch/>
        </p:blipFill>
        <p:spPr>
          <a:xfrm>
            <a:off x="20" y="10"/>
            <a:ext cx="12188931" cy="6857990"/>
          </a:xfrm>
          <a:prstGeom prst="rect">
            <a:avLst/>
          </a:prstGeom>
        </p:spPr>
      </p:pic>
      <p:sp>
        <p:nvSpPr>
          <p:cNvPr id="2" name="Title 1">
            <a:extLst>
              <a:ext uri="{FF2B5EF4-FFF2-40B4-BE49-F238E27FC236}">
                <a16:creationId xmlns:a16="http://schemas.microsoft.com/office/drawing/2014/main" id="{D9D85974-AF2E-467F-94E4-128D0DB46B36}"/>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9600" dirty="0"/>
              <a:t>BELANGRIJK BIJ BEELDEND</a:t>
            </a:r>
          </a:p>
        </p:txBody>
      </p:sp>
      <p:sp>
        <p:nvSpPr>
          <p:cNvPr id="3" name="Content Placeholder 2">
            <a:extLst>
              <a:ext uri="{FF2B5EF4-FFF2-40B4-BE49-F238E27FC236}">
                <a16:creationId xmlns:a16="http://schemas.microsoft.com/office/drawing/2014/main" id="{5791D504-4956-431E-89DD-C4E0550083EC}"/>
              </a:ext>
            </a:extLst>
          </p:cNvPr>
          <p:cNvSpPr>
            <a:spLocks noGrp="1"/>
          </p:cNvSpPr>
          <p:nvPr>
            <p:ph type="body" sz="half" idx="2"/>
          </p:nvPr>
        </p:nvSpPr>
        <p:spPr>
          <a:xfrm>
            <a:off x="1527048" y="4599432"/>
            <a:ext cx="9144000" cy="1227520"/>
          </a:xfrm>
        </p:spPr>
        <p:txBody>
          <a:bodyPr vert="horz" lIns="91440" tIns="45720" rIns="91440" bIns="45720" rtlCol="0" anchor="t">
            <a:noAutofit/>
          </a:bodyPr>
          <a:lstStyle/>
          <a:p>
            <a:pPr algn="ctr"/>
            <a:r>
              <a:rPr lang="en-US" sz="7200" dirty="0">
                <a:solidFill>
                  <a:srgbClr val="FFFF00"/>
                </a:solidFill>
              </a:rPr>
              <a:t>? </a:t>
            </a:r>
            <a:r>
              <a:rPr lang="en-US" sz="7200" dirty="0" err="1">
                <a:solidFill>
                  <a:srgbClr val="FFFF00"/>
                </a:solidFill>
              </a:rPr>
              <a:t>en</a:t>
            </a:r>
            <a:r>
              <a:rPr lang="en-US" sz="7200" dirty="0">
                <a:solidFill>
                  <a:srgbClr val="FFFF00"/>
                </a:solidFill>
              </a:rPr>
              <a:t> ?</a:t>
            </a:r>
          </a:p>
        </p:txBody>
      </p:sp>
      <p:sp>
        <p:nvSpPr>
          <p:cNvPr id="15"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205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6" descr="Een aantal opgeheven handen van mensen die een vraag willen beantwoorden">
            <a:extLst>
              <a:ext uri="{FF2B5EF4-FFF2-40B4-BE49-F238E27FC236}">
                <a16:creationId xmlns:a16="http://schemas.microsoft.com/office/drawing/2014/main" id="{BC163CDD-7BB5-4AC4-8122-1AA32AD05A92}"/>
              </a:ext>
            </a:extLst>
          </p:cNvPr>
          <p:cNvPicPr>
            <a:picLocks noGrp="1" noChangeAspect="1"/>
          </p:cNvPicPr>
          <p:nvPr>
            <p:ph sz="half" idx="4294967295"/>
          </p:nvPr>
        </p:nvPicPr>
        <p:blipFill rotWithShape="1">
          <a:blip r:embed="rId2">
            <a:alphaModFix amt="50000"/>
          </a:blip>
          <a:srcRect t="3115" r="-1" b="12593"/>
          <a:stretch/>
        </p:blipFill>
        <p:spPr>
          <a:xfrm>
            <a:off x="20" y="10"/>
            <a:ext cx="12188931" cy="6857990"/>
          </a:xfrm>
          <a:prstGeom prst="rect">
            <a:avLst/>
          </a:prstGeom>
        </p:spPr>
      </p:pic>
      <p:sp>
        <p:nvSpPr>
          <p:cNvPr id="2" name="Title 1">
            <a:extLst>
              <a:ext uri="{FF2B5EF4-FFF2-40B4-BE49-F238E27FC236}">
                <a16:creationId xmlns:a16="http://schemas.microsoft.com/office/drawing/2014/main" id="{D9D85974-AF2E-467F-94E4-128D0DB46B36}"/>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9600"/>
              <a:t>BELANGRIJK BIJ BEELDEND</a:t>
            </a:r>
          </a:p>
        </p:txBody>
      </p:sp>
      <p:sp>
        <p:nvSpPr>
          <p:cNvPr id="3" name="Content Placeholder 2">
            <a:extLst>
              <a:ext uri="{FF2B5EF4-FFF2-40B4-BE49-F238E27FC236}">
                <a16:creationId xmlns:a16="http://schemas.microsoft.com/office/drawing/2014/main" id="{5791D504-4956-431E-89DD-C4E0550083EC}"/>
              </a:ext>
            </a:extLst>
          </p:cNvPr>
          <p:cNvSpPr>
            <a:spLocks noGrp="1"/>
          </p:cNvSpPr>
          <p:nvPr>
            <p:ph type="body" sz="half" idx="2"/>
          </p:nvPr>
        </p:nvSpPr>
        <p:spPr>
          <a:xfrm>
            <a:off x="1527048" y="4599432"/>
            <a:ext cx="9144000" cy="1227520"/>
          </a:xfrm>
        </p:spPr>
        <p:txBody>
          <a:bodyPr vert="horz" lIns="91440" tIns="45720" rIns="91440" bIns="45720" rtlCol="0" anchor="t">
            <a:noAutofit/>
          </a:bodyPr>
          <a:lstStyle/>
          <a:p>
            <a:pPr algn="ctr"/>
            <a:r>
              <a:rPr lang="en-US" sz="7200" dirty="0">
                <a:solidFill>
                  <a:srgbClr val="FFFF00"/>
                </a:solidFill>
              </a:rPr>
              <a:t>REFLECTIE &amp; SAMENWERKEN</a:t>
            </a:r>
          </a:p>
        </p:txBody>
      </p:sp>
      <p:sp>
        <p:nvSpPr>
          <p:cNvPr id="15"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0168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5" name="Rectangle 34">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A8736"/>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93A8707-29B4-4646-8FE6-8193698A98F4}"/>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4500">
                <a:solidFill>
                  <a:srgbClr val="FFFFFF"/>
                </a:solidFill>
              </a:rPr>
              <a:t>REFLECTEREN</a:t>
            </a:r>
          </a:p>
        </p:txBody>
      </p:sp>
      <p:sp>
        <p:nvSpPr>
          <p:cNvPr id="4" name="Text Placeholder 3">
            <a:extLst>
              <a:ext uri="{FF2B5EF4-FFF2-40B4-BE49-F238E27FC236}">
                <a16:creationId xmlns:a16="http://schemas.microsoft.com/office/drawing/2014/main" id="{BCAA9B9C-6638-4BA8-8431-E4DCBD5EB965}"/>
              </a:ext>
            </a:extLst>
          </p:cNvPr>
          <p:cNvSpPr>
            <a:spLocks noGrp="1"/>
          </p:cNvSpPr>
          <p:nvPr>
            <p:ph type="body" sz="half" idx="2"/>
          </p:nvPr>
        </p:nvSpPr>
        <p:spPr>
          <a:xfrm>
            <a:off x="7575895" y="3887397"/>
            <a:ext cx="3055712" cy="845046"/>
          </a:xfrm>
        </p:spPr>
        <p:txBody>
          <a:bodyPr vert="horz" lIns="91440" tIns="45720" rIns="91440" bIns="45720" rtlCol="0">
            <a:normAutofit/>
          </a:bodyPr>
          <a:lstStyle/>
          <a:p>
            <a:pPr algn="ctr"/>
            <a:r>
              <a:rPr lang="en-US" sz="2800">
                <a:solidFill>
                  <a:srgbClr val="FFFFFF"/>
                </a:solidFill>
              </a:rPr>
              <a:t>STILSTAAN BIJ HANDELEN</a:t>
            </a:r>
          </a:p>
        </p:txBody>
      </p:sp>
      <p:sp>
        <p:nvSpPr>
          <p:cNvPr id="3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5" descr="Afbeelding met donker, verlicht, computer, zitten&#10;&#10;Automatisch gegenereerde beschrijving">
            <a:extLst>
              <a:ext uri="{FF2B5EF4-FFF2-40B4-BE49-F238E27FC236}">
                <a16:creationId xmlns:a16="http://schemas.microsoft.com/office/drawing/2014/main" id="{45FC8D55-875C-40C0-B442-B4E52450F310}"/>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10595" r="10594" b="-1"/>
          <a:stretch/>
        </p:blipFill>
        <p:spPr>
          <a:xfrm>
            <a:off x="643467" y="664640"/>
            <a:ext cx="5448327" cy="5431821"/>
          </a:xfrm>
          <a:prstGeom prst="rect">
            <a:avLst/>
          </a:prstGeom>
        </p:spPr>
      </p:pic>
      <p:sp>
        <p:nvSpPr>
          <p:cNvPr id="12" name="Tekstvak 11">
            <a:extLst>
              <a:ext uri="{FF2B5EF4-FFF2-40B4-BE49-F238E27FC236}">
                <a16:creationId xmlns:a16="http://schemas.microsoft.com/office/drawing/2014/main" id="{C9B765AA-2598-4BF0-B9B3-AD700E249256}"/>
              </a:ext>
            </a:extLst>
          </p:cNvPr>
          <p:cNvSpPr txBox="1"/>
          <p:nvPr/>
        </p:nvSpPr>
        <p:spPr>
          <a:xfrm>
            <a:off x="4640756" y="5896406"/>
            <a:ext cx="145103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Deze foto</a:t>
            </a:r>
            <a:r>
              <a:rPr lang="en-US" sz="700">
                <a:solidFill>
                  <a:srgbClr val="FFFFFF"/>
                </a:solidFill>
              </a:rPr>
              <a:t> van Onbekende auteur is gelicentieerd onder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64740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9AA9-539C-44E7-BB0A-5F448FA7AC9A}"/>
              </a:ext>
            </a:extLst>
          </p:cNvPr>
          <p:cNvSpPr>
            <a:spLocks noGrp="1"/>
          </p:cNvSpPr>
          <p:nvPr>
            <p:ph type="title"/>
          </p:nvPr>
        </p:nvSpPr>
        <p:spPr/>
        <p:txBody>
          <a:bodyPr/>
          <a:lstStyle/>
          <a:p>
            <a:r>
              <a:rPr lang="nl-NL" dirty="0"/>
              <a:t>Wat is reflecteren?</a:t>
            </a:r>
          </a:p>
        </p:txBody>
      </p:sp>
      <p:sp>
        <p:nvSpPr>
          <p:cNvPr id="3" name="Text Placeholder 2">
            <a:extLst>
              <a:ext uri="{FF2B5EF4-FFF2-40B4-BE49-F238E27FC236}">
                <a16:creationId xmlns:a16="http://schemas.microsoft.com/office/drawing/2014/main" id="{7D29C743-2B2B-4D1F-B785-72FF1BB5DAC4}"/>
              </a:ext>
            </a:extLst>
          </p:cNvPr>
          <p:cNvSpPr>
            <a:spLocks noGrp="1"/>
          </p:cNvSpPr>
          <p:nvPr>
            <p:ph type="body" idx="1"/>
          </p:nvPr>
        </p:nvSpPr>
        <p:spPr>
          <a:xfrm>
            <a:off x="839788" y="1938527"/>
            <a:ext cx="10371551" cy="3969291"/>
          </a:xfrm>
        </p:spPr>
        <p:txBody>
          <a:bodyPr>
            <a:normAutofit lnSpcReduction="10000"/>
          </a:bodyPr>
          <a:lstStyle/>
          <a:p>
            <a:r>
              <a:rPr lang="nl-NL" dirty="0"/>
              <a:t>Wat is reflecteren?</a:t>
            </a:r>
          </a:p>
          <a:p>
            <a:r>
              <a:rPr lang="nl-NL" b="0" dirty="0"/>
              <a:t>Reflecteren is een vorm van leren. </a:t>
            </a:r>
          </a:p>
          <a:p>
            <a:r>
              <a:rPr lang="nl-NL" b="0" dirty="0"/>
              <a:t>Reflecteren begint met het kijken naar je eigen gedrag. </a:t>
            </a:r>
          </a:p>
          <a:p>
            <a:r>
              <a:rPr lang="nl-NL" b="0" dirty="0"/>
              <a:t>Je reflecteert op je gedrag in een bepaalde situatie. Als je je bewust bent van de situatie waarop je wilt reflecteren, dan moet je jezelf (bij voorkeur open) vragen stellen over jouw gedrag in de situatie.</a:t>
            </a:r>
            <a:endParaRPr lang="nl-NL" dirty="0"/>
          </a:p>
        </p:txBody>
      </p:sp>
    </p:spTree>
    <p:extLst>
      <p:ext uri="{BB962C8B-B14F-4D97-AF65-F5344CB8AC3E}">
        <p14:creationId xmlns:p14="http://schemas.microsoft.com/office/powerpoint/2010/main" val="323199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9AA9-539C-44E7-BB0A-5F448FA7AC9A}"/>
              </a:ext>
            </a:extLst>
          </p:cNvPr>
          <p:cNvSpPr>
            <a:spLocks noGrp="1"/>
          </p:cNvSpPr>
          <p:nvPr>
            <p:ph type="title"/>
          </p:nvPr>
        </p:nvSpPr>
        <p:spPr/>
        <p:txBody>
          <a:bodyPr/>
          <a:lstStyle/>
          <a:p>
            <a:r>
              <a:rPr lang="nl-NL" dirty="0"/>
              <a:t>Wat is het doel van reflecteren?</a:t>
            </a:r>
          </a:p>
        </p:txBody>
      </p:sp>
      <p:sp>
        <p:nvSpPr>
          <p:cNvPr id="3" name="Text Placeholder 2">
            <a:extLst>
              <a:ext uri="{FF2B5EF4-FFF2-40B4-BE49-F238E27FC236}">
                <a16:creationId xmlns:a16="http://schemas.microsoft.com/office/drawing/2014/main" id="{7D29C743-2B2B-4D1F-B785-72FF1BB5DAC4}"/>
              </a:ext>
            </a:extLst>
          </p:cNvPr>
          <p:cNvSpPr>
            <a:spLocks noGrp="1"/>
          </p:cNvSpPr>
          <p:nvPr>
            <p:ph type="body" idx="1"/>
          </p:nvPr>
        </p:nvSpPr>
        <p:spPr>
          <a:xfrm>
            <a:off x="839788" y="1938528"/>
            <a:ext cx="9178855" cy="3388846"/>
          </a:xfrm>
        </p:spPr>
        <p:txBody>
          <a:bodyPr>
            <a:normAutofit/>
          </a:bodyPr>
          <a:lstStyle/>
          <a:p>
            <a:r>
              <a:rPr lang="nl-NL" b="0" dirty="0"/>
              <a:t>Doel van reflecteren</a:t>
            </a:r>
          </a:p>
          <a:p>
            <a:r>
              <a:rPr lang="nl-NL" b="0" dirty="0"/>
              <a:t>Reflecteren is een middel om te leren handelen in toekomstige situaties. </a:t>
            </a:r>
          </a:p>
          <a:p>
            <a:r>
              <a:rPr lang="nl-NL" b="0" dirty="0"/>
              <a:t>Het doel van reflecteren is om je bewust te worden van je eigen handelen en gedrag, om het persoonlijke professioneel handelen te verbeteren in toekomstige beroepssituaties.</a:t>
            </a:r>
            <a:endParaRPr lang="nl-NL" dirty="0"/>
          </a:p>
        </p:txBody>
      </p:sp>
    </p:spTree>
    <p:extLst>
      <p:ext uri="{BB962C8B-B14F-4D97-AF65-F5344CB8AC3E}">
        <p14:creationId xmlns:p14="http://schemas.microsoft.com/office/powerpoint/2010/main" val="94370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A8736"/>
          </a:solidFill>
          <a:ln w="25400">
            <a:solidFill>
              <a:srgbClr val="DA8736"/>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8D02B-61F0-40FE-94FD-D6793EF76ACE}"/>
              </a:ext>
            </a:extLst>
          </p:cNvPr>
          <p:cNvSpPr>
            <a:spLocks noGrp="1"/>
          </p:cNvSpPr>
          <p:nvPr>
            <p:ph type="title"/>
          </p:nvPr>
        </p:nvSpPr>
        <p:spPr>
          <a:xfrm>
            <a:off x="1151467" y="887973"/>
            <a:ext cx="9889067" cy="1325563"/>
          </a:xfrm>
        </p:spPr>
        <p:txBody>
          <a:bodyPr vert="horz" lIns="91440" tIns="45720" rIns="91440" bIns="45720" rtlCol="0" anchor="ctr">
            <a:normAutofit/>
          </a:bodyPr>
          <a:lstStyle/>
          <a:p>
            <a:r>
              <a:rPr lang="en-US" sz="6600" err="1">
                <a:solidFill>
                  <a:schemeClr val="bg1"/>
                </a:solidFill>
              </a:rPr>
              <a:t>Reflectie</a:t>
            </a:r>
            <a:r>
              <a:rPr lang="en-US" sz="6600">
                <a:solidFill>
                  <a:schemeClr val="bg1"/>
                </a:solidFill>
              </a:rPr>
              <a:t> </a:t>
            </a:r>
            <a:r>
              <a:rPr lang="en-US" sz="6600" err="1">
                <a:solidFill>
                  <a:schemeClr val="bg1"/>
                </a:solidFill>
              </a:rPr>
              <a:t>verslag</a:t>
            </a:r>
          </a:p>
        </p:txBody>
      </p:sp>
      <p:sp>
        <p:nvSpPr>
          <p:cNvPr id="1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57BD253-1A26-4340-B3BA-83D11D8C327D}"/>
              </a:ext>
            </a:extLst>
          </p:cNvPr>
          <p:cNvSpPr>
            <a:spLocks noGrp="1"/>
          </p:cNvSpPr>
          <p:nvPr>
            <p:ph type="body" sz="half" idx="2"/>
          </p:nvPr>
        </p:nvSpPr>
        <p:spPr>
          <a:xfrm>
            <a:off x="1151467" y="2607733"/>
            <a:ext cx="9889067" cy="3285067"/>
          </a:xfrm>
        </p:spPr>
        <p:txBody>
          <a:bodyPr vert="horz" lIns="91440" tIns="45720" rIns="91440" bIns="45720" rtlCol="0" anchor="t">
            <a:normAutofit/>
          </a:bodyPr>
          <a:lstStyle/>
          <a:p>
            <a:pPr indent="-228600">
              <a:buFont typeface="Arial" panose="020B0604020202020204" pitchFamily="34" charset="0"/>
              <a:buChar char="•"/>
            </a:pPr>
            <a:r>
              <a:rPr lang="en-US">
                <a:solidFill>
                  <a:schemeClr val="bg1"/>
                </a:solidFill>
              </a:rPr>
              <a:t>Wat </a:t>
            </a:r>
            <a:r>
              <a:rPr lang="en-US" err="1">
                <a:solidFill>
                  <a:schemeClr val="bg1"/>
                </a:solidFill>
              </a:rPr>
              <a:t>heb</a:t>
            </a:r>
            <a:r>
              <a:rPr lang="en-US">
                <a:solidFill>
                  <a:schemeClr val="bg1"/>
                </a:solidFill>
              </a:rPr>
              <a:t> je </a:t>
            </a:r>
            <a:r>
              <a:rPr lang="en-US" err="1">
                <a:solidFill>
                  <a:schemeClr val="bg1"/>
                </a:solidFill>
              </a:rPr>
              <a:t>vandaag</a:t>
            </a:r>
            <a:r>
              <a:rPr lang="en-US">
                <a:solidFill>
                  <a:schemeClr val="bg1"/>
                </a:solidFill>
              </a:rPr>
              <a:t> </a:t>
            </a:r>
            <a:r>
              <a:rPr lang="en-US" err="1">
                <a:solidFill>
                  <a:schemeClr val="bg1"/>
                </a:solidFill>
              </a:rPr>
              <a:t>gedaan</a:t>
            </a:r>
            <a:r>
              <a:rPr lang="en-US">
                <a:solidFill>
                  <a:schemeClr val="bg1"/>
                </a:solidFill>
              </a:rPr>
              <a:t>?</a:t>
            </a:r>
          </a:p>
          <a:p>
            <a:pPr indent="-228600">
              <a:buFont typeface="Arial" panose="020B0604020202020204" pitchFamily="34" charset="0"/>
              <a:buChar char="•"/>
            </a:pPr>
            <a:r>
              <a:rPr lang="en-US">
                <a:solidFill>
                  <a:schemeClr val="bg1"/>
                </a:solidFill>
              </a:rPr>
              <a:t>Wat </a:t>
            </a:r>
            <a:r>
              <a:rPr lang="en-US" err="1">
                <a:solidFill>
                  <a:schemeClr val="bg1"/>
                </a:solidFill>
              </a:rPr>
              <a:t>vond</a:t>
            </a:r>
            <a:r>
              <a:rPr lang="en-US">
                <a:solidFill>
                  <a:schemeClr val="bg1"/>
                </a:solidFill>
              </a:rPr>
              <a:t> </a:t>
            </a:r>
            <a:r>
              <a:rPr lang="en-US" err="1">
                <a:solidFill>
                  <a:schemeClr val="bg1"/>
                </a:solidFill>
              </a:rPr>
              <a:t>ik</a:t>
            </a:r>
            <a:r>
              <a:rPr lang="en-US">
                <a:solidFill>
                  <a:schemeClr val="bg1"/>
                </a:solidFill>
              </a:rPr>
              <a:t> er van?</a:t>
            </a:r>
          </a:p>
          <a:p>
            <a:pPr indent="-228600">
              <a:buFont typeface="Arial" panose="020B0604020202020204" pitchFamily="34" charset="0"/>
              <a:buChar char="•"/>
            </a:pPr>
            <a:r>
              <a:rPr lang="en-US">
                <a:solidFill>
                  <a:schemeClr val="bg1"/>
                </a:solidFill>
              </a:rPr>
              <a:t>Wat  deed het met </a:t>
            </a:r>
            <a:r>
              <a:rPr lang="en-US" err="1">
                <a:solidFill>
                  <a:schemeClr val="bg1"/>
                </a:solidFill>
              </a:rPr>
              <a:t>mij</a:t>
            </a:r>
            <a:r>
              <a:rPr lang="en-US">
                <a:solidFill>
                  <a:schemeClr val="bg1"/>
                </a:solidFill>
              </a:rPr>
              <a:t>?</a:t>
            </a:r>
          </a:p>
          <a:p>
            <a:pPr indent="-228600">
              <a:buFont typeface="Arial" panose="020B0604020202020204" pitchFamily="34" charset="0"/>
              <a:buChar char="•"/>
            </a:pPr>
            <a:r>
              <a:rPr lang="en-US">
                <a:solidFill>
                  <a:schemeClr val="bg1"/>
                </a:solidFill>
              </a:rPr>
              <a:t>Hoe </a:t>
            </a:r>
            <a:r>
              <a:rPr lang="en-US" err="1">
                <a:solidFill>
                  <a:schemeClr val="bg1"/>
                </a:solidFill>
              </a:rPr>
              <a:t>komt</a:t>
            </a:r>
            <a:r>
              <a:rPr lang="en-US">
                <a:solidFill>
                  <a:schemeClr val="bg1"/>
                </a:solidFill>
              </a:rPr>
              <a:t> </a:t>
            </a:r>
            <a:r>
              <a:rPr lang="en-US" err="1">
                <a:solidFill>
                  <a:schemeClr val="bg1"/>
                </a:solidFill>
              </a:rPr>
              <a:t>dat</a:t>
            </a:r>
            <a:r>
              <a:rPr lang="en-US">
                <a:solidFill>
                  <a:schemeClr val="bg1"/>
                </a:solidFill>
              </a:rPr>
              <a:t>?</a:t>
            </a:r>
          </a:p>
        </p:txBody>
      </p:sp>
    </p:spTree>
    <p:extLst>
      <p:ext uri="{BB962C8B-B14F-4D97-AF65-F5344CB8AC3E}">
        <p14:creationId xmlns:p14="http://schemas.microsoft.com/office/powerpoint/2010/main" val="317233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3" name="Rectangle 32">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BA03C-28EF-4202-95B7-3EF1180C7625}"/>
              </a:ext>
            </a:extLst>
          </p:cNvPr>
          <p:cNvSpPr>
            <a:spLocks noGrp="1"/>
          </p:cNvSpPr>
          <p:nvPr>
            <p:ph type="title"/>
          </p:nvPr>
        </p:nvSpPr>
        <p:spPr>
          <a:xfrm>
            <a:off x="6906900" y="3084599"/>
            <a:ext cx="5080752" cy="3569241"/>
          </a:xfrm>
        </p:spPr>
        <p:txBody>
          <a:bodyPr vert="horz" lIns="91440" tIns="45720" rIns="91440" bIns="45720" rtlCol="0" anchor="b">
            <a:normAutofit fontScale="90000"/>
          </a:bodyPr>
          <a:lstStyle/>
          <a:p>
            <a:pPr algn="l">
              <a:lnSpc>
                <a:spcPct val="90000"/>
              </a:lnSpc>
            </a:pPr>
            <a:r>
              <a:rPr lang="en-US" sz="5800" dirty="0"/>
              <a:t>Elke week lever je </a:t>
            </a:r>
            <a:r>
              <a:rPr lang="en-US" sz="5800" dirty="0" err="1"/>
              <a:t>een</a:t>
            </a:r>
            <a:r>
              <a:rPr lang="en-US" sz="5800" dirty="0"/>
              <a:t> </a:t>
            </a:r>
            <a:r>
              <a:rPr lang="en-US" sz="5800" dirty="0" err="1"/>
              <a:t>reflectieverslag</a:t>
            </a:r>
            <a:r>
              <a:rPr lang="en-US" sz="5800" dirty="0"/>
              <a:t> in over de les.</a:t>
            </a:r>
            <a:br>
              <a:rPr lang="en-US" sz="5800" dirty="0"/>
            </a:br>
            <a:r>
              <a:rPr lang="en-US" sz="5800" dirty="0"/>
              <a:t>-</a:t>
            </a:r>
            <a:r>
              <a:rPr lang="en-US" sz="3100" dirty="0"/>
              <a:t>Via Itslearning</a:t>
            </a:r>
            <a:br>
              <a:rPr lang="en-US" sz="5800" dirty="0"/>
            </a:br>
            <a:endParaRPr lang="en-US" sz="5800" dirty="0"/>
          </a:p>
        </p:txBody>
      </p:sp>
      <p:sp>
        <p:nvSpPr>
          <p:cNvPr id="3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A8736"/>
          </a:solidFill>
          <a:ln w="38100" cap="rnd">
            <a:solidFill>
              <a:srgbClr val="DA87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ontrolelijst">
            <a:extLst>
              <a:ext uri="{FF2B5EF4-FFF2-40B4-BE49-F238E27FC236}">
                <a16:creationId xmlns:a16="http://schemas.microsoft.com/office/drawing/2014/main" id="{F7BD5CBC-A950-446F-B8A8-E778D0B50D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144" y="640080"/>
            <a:ext cx="5550408" cy="5550408"/>
          </a:xfrm>
          <a:prstGeom prst="rect">
            <a:avLst/>
          </a:prstGeom>
        </p:spPr>
      </p:pic>
    </p:spTree>
    <p:extLst>
      <p:ext uri="{BB962C8B-B14F-4D97-AF65-F5344CB8AC3E}">
        <p14:creationId xmlns:p14="http://schemas.microsoft.com/office/powerpoint/2010/main" val="1421185164"/>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01B27"/>
      </a:dk2>
      <a:lt2>
        <a:srgbClr val="F0F2F3"/>
      </a:lt2>
      <a:accent1>
        <a:srgbClr val="DA8736"/>
      </a:accent1>
      <a:accent2>
        <a:srgbClr val="C83124"/>
      </a:accent2>
      <a:accent3>
        <a:srgbClr val="DA366E"/>
      </a:accent3>
      <a:accent4>
        <a:srgbClr val="C824A0"/>
      </a:accent4>
      <a:accent5>
        <a:srgbClr val="BD36DA"/>
      </a:accent5>
      <a:accent6>
        <a:srgbClr val="6A28C9"/>
      </a:accent6>
      <a:hlink>
        <a:srgbClr val="BE3FB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856717-38DD-4C51-A7BB-9775ED3F3FEF}">
  <ds:schemaRefs>
    <ds:schemaRef ds:uri="http://schemas.microsoft.com/sharepoint/v3/contenttype/forms"/>
  </ds:schemaRefs>
</ds:datastoreItem>
</file>

<file path=customXml/itemProps2.xml><?xml version="1.0" encoding="utf-8"?>
<ds:datastoreItem xmlns:ds="http://schemas.openxmlformats.org/officeDocument/2006/customXml" ds:itemID="{EBDBA0E9-CED8-4C4E-8F9A-BB125DB7F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9EFD47-0265-4661-A18B-9364B5CA012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TotalTime>
  <Words>339</Words>
  <Application>Microsoft Office PowerPoint</Application>
  <PresentationFormat>Breedbeeld</PresentationFormat>
  <Paragraphs>45</Paragraphs>
  <Slides>15</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Modern Love</vt:lpstr>
      <vt:lpstr>The Hand</vt:lpstr>
      <vt:lpstr>SketchyVTI</vt:lpstr>
      <vt:lpstr>Beeldend</vt:lpstr>
      <vt:lpstr>Planning voor vandaag:</vt:lpstr>
      <vt:lpstr>BELANGRIJK BIJ BEELDEND</vt:lpstr>
      <vt:lpstr>BELANGRIJK BIJ BEELDEND</vt:lpstr>
      <vt:lpstr>REFLECTEREN</vt:lpstr>
      <vt:lpstr>Wat is reflecteren?</vt:lpstr>
      <vt:lpstr>Wat is het doel van reflecteren?</vt:lpstr>
      <vt:lpstr>Reflectie verslag</vt:lpstr>
      <vt:lpstr>Elke week lever je een reflectieverslag in over de les. -Via Itslearning </vt:lpstr>
      <vt:lpstr>Taal &amp; Poëzie </vt:lpstr>
      <vt:lpstr>Doel van de opdracht:</vt:lpstr>
      <vt:lpstr>In groepjes ga je aan de slag!</vt:lpstr>
      <vt:lpstr>1 Kies een kaart op intuitie</vt:lpstr>
      <vt:lpstr>KWATRIJN 4 regels ABAB   </vt:lpstr>
      <vt:lpstr>HET GEZAMENLIJKE GEDICHT SCHRIJF OF DRUK JE ZO MOOI MOGEIJK OP EEN A3 PAPIER.  DE ACHTERGROND BEWERK JE OOK OP EEN CREACTIEVE MANIER MET BIJV KLEUR, VERF, FOLIE 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Mariëlle  Huisman</dc:creator>
  <cp:lastModifiedBy>Mariëlle  Huisman</cp:lastModifiedBy>
  <cp:revision>4</cp:revision>
  <dcterms:created xsi:type="dcterms:W3CDTF">2020-11-12T17:59:02Z</dcterms:created>
  <dcterms:modified xsi:type="dcterms:W3CDTF">2020-11-19T14:43:54Z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0x0101003C1429BF1A67E641B09F2EAAF27E91D3</vt:lpwstr>
  </property>
</Properties>
</file>